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420888"/>
            <a:ext cx="8640960" cy="367240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1. Город как объект </a:t>
            </a:r>
            <a:r>
              <a:rPr lang="ru-RU" sz="2800" dirty="0" smtClean="0"/>
              <a:t>управления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2. Организация управления городским хозяйством в </a:t>
            </a:r>
            <a:r>
              <a:rPr lang="ru-RU" sz="2800" dirty="0" smtClean="0"/>
              <a:t>России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3. Градообразующие и градообслуживающие отрасли экономики города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458200" cy="9144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Тема 1. Город как система</a:t>
            </a:r>
            <a:endParaRPr lang="ru-RU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86800" cy="432048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 smtClean="0"/>
              <a:t>Городское хозяйство имеет богатую историю своего развития и становления</a:t>
            </a:r>
            <a:r>
              <a:rPr lang="ru-RU" sz="1600" b="1" dirty="0" smtClean="0"/>
              <a:t>.</a:t>
            </a:r>
            <a:endParaRPr lang="ru-RU" sz="1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76672"/>
            <a:ext cx="8686800" cy="5904656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ru-RU" sz="2100" dirty="0" smtClean="0"/>
              <a:t>Исторически руководство местным городским </a:t>
            </a:r>
            <a:r>
              <a:rPr lang="ru-RU" sz="2100" dirty="0" smtClean="0"/>
              <a:t>хозяйством в </a:t>
            </a:r>
            <a:r>
              <a:rPr lang="ru-RU" sz="2100" dirty="0" smtClean="0"/>
              <a:t>России входило в компетенцию органов  внутренних дел </a:t>
            </a:r>
            <a:r>
              <a:rPr lang="ru-RU" sz="2100" dirty="0" smtClean="0"/>
              <a:t>государства. </a:t>
            </a:r>
          </a:p>
          <a:p>
            <a:pPr marL="0" indent="355600" algn="just">
              <a:buNone/>
            </a:pPr>
            <a:r>
              <a:rPr lang="ru-RU" sz="2100" dirty="0" smtClean="0"/>
              <a:t>Первым </a:t>
            </a:r>
            <a:r>
              <a:rPr lang="ru-RU" sz="2100" dirty="0" smtClean="0"/>
              <a:t>государственным </a:t>
            </a:r>
            <a:r>
              <a:rPr lang="ru-RU" sz="2100" dirty="0" smtClean="0"/>
              <a:t>документом, </a:t>
            </a:r>
            <a:r>
              <a:rPr lang="ru-RU" sz="2100" dirty="0" smtClean="0"/>
              <a:t>определившим обязанности государства </a:t>
            </a:r>
            <a:r>
              <a:rPr lang="ru-RU" sz="2100" dirty="0" smtClean="0"/>
              <a:t>по </a:t>
            </a:r>
            <a:r>
              <a:rPr lang="ru-RU" sz="2100" dirty="0" smtClean="0"/>
              <a:t>отношению к жизнеобеспечению населения, был «Наказ о градском очинив» царя Алексея Михайловича, датированный 1649 г. </a:t>
            </a:r>
            <a:endParaRPr lang="ru-RU" sz="2100" dirty="0" smtClean="0"/>
          </a:p>
          <a:p>
            <a:pPr marL="0" indent="355600" algn="just">
              <a:buNone/>
            </a:pPr>
            <a:r>
              <a:rPr lang="ru-RU" sz="2100" dirty="0" smtClean="0"/>
              <a:t>В дальнейшем функции надзора </a:t>
            </a:r>
            <a:r>
              <a:rPr lang="ru-RU" sz="2100" dirty="0" smtClean="0"/>
              <a:t>за исполнением </a:t>
            </a:r>
            <a:r>
              <a:rPr lang="ru-RU" sz="2100" dirty="0" smtClean="0"/>
              <a:t>городского дела</a:t>
            </a:r>
            <a:r>
              <a:rPr lang="ru-RU" sz="2100" dirty="0" smtClean="0"/>
              <a:t>, </a:t>
            </a:r>
            <a:r>
              <a:rPr lang="ru-RU" sz="2100" dirty="0" smtClean="0"/>
              <a:t>были </a:t>
            </a:r>
            <a:r>
              <a:rPr lang="ru-RU" sz="2100" dirty="0" smtClean="0"/>
              <a:t>уточнены и расширены рядом наказов Петра I, а Екатериной II был введен Устав благочиния, или Полицейский устав. </a:t>
            </a:r>
          </a:p>
          <a:p>
            <a:pPr marL="0" indent="355600" algn="just">
              <a:buNone/>
            </a:pPr>
            <a:r>
              <a:rPr lang="ru-RU" sz="2100" dirty="0" smtClean="0"/>
              <a:t>Однако именно Алексея Михайловича по праву можно считать отцом образования отрасли жилищно-коммунального хозяйства в России. Именно он изложил основные положения организации управления.</a:t>
            </a:r>
          </a:p>
          <a:p>
            <a:pPr marL="0" indent="355600" algn="just">
              <a:buNone/>
            </a:pPr>
            <a:r>
              <a:rPr lang="ru-RU" sz="2100" dirty="0" smtClean="0"/>
              <a:t>В1802 г. создается единый государственный орган, ответственный за жизнеобеспечение </a:t>
            </a:r>
            <a:r>
              <a:rPr lang="ru-RU" sz="2100" dirty="0" smtClean="0"/>
              <a:t>населения </a:t>
            </a:r>
            <a:r>
              <a:rPr lang="ru-RU" sz="2100" dirty="0" smtClean="0"/>
              <a:t>— Министерство внутренних дел России</a:t>
            </a:r>
            <a:r>
              <a:rPr lang="ru-RU" sz="2100" dirty="0" smtClean="0"/>
              <a:t>.</a:t>
            </a:r>
          </a:p>
          <a:p>
            <a:pPr marL="0" indent="355600" algn="just">
              <a:buNone/>
            </a:pPr>
            <a:r>
              <a:rPr lang="ru-RU" sz="2100" dirty="0" smtClean="0"/>
              <a:t>В канун 1917 г. города России управлялись разными способами: </a:t>
            </a:r>
          </a:p>
          <a:p>
            <a:pPr marL="0" indent="355600" algn="just">
              <a:buNone/>
            </a:pPr>
            <a:r>
              <a:rPr lang="ru-RU" sz="2100" dirty="0" smtClean="0"/>
              <a:t>1. городское </a:t>
            </a:r>
            <a:r>
              <a:rPr lang="ru-RU" sz="2100" dirty="0" smtClean="0"/>
              <a:t>общественное самоуправление — в 50 наиболее развитых городах </a:t>
            </a:r>
          </a:p>
          <a:p>
            <a:pPr marL="0" indent="355600" algn="just">
              <a:buNone/>
            </a:pPr>
            <a:r>
              <a:rPr lang="ru-RU" sz="2100" dirty="0" smtClean="0"/>
              <a:t>2. управлением </a:t>
            </a:r>
            <a:r>
              <a:rPr lang="ru-RU" sz="2100" dirty="0" smtClean="0"/>
              <a:t>МВД — в небольших городах со слаборазвитой промышленностью и предпринимательством.</a:t>
            </a:r>
          </a:p>
          <a:p>
            <a:endParaRPr lang="ru-RU" sz="21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6632"/>
            <a:ext cx="8812088" cy="6552728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В декабре 1917 г. выходит декрет «Об учреждении комиссариата по местному самоуправлению», объединяющий деятельность всех городских и зем­ских учреждений.</a:t>
            </a:r>
          </a:p>
          <a:p>
            <a:r>
              <a:rPr lang="ru-RU" dirty="0" smtClean="0"/>
              <a:t>Постановлением СНК РСФСР от 17 марта 1918 г. комиссариат по местному самоуправлению был преобразован в Отдел местного хозяйства народного комиссариата (ПК</a:t>
            </a:r>
            <a:r>
              <a:rPr lang="ru-RU" dirty="0" smtClean="0"/>
              <a:t>).</a:t>
            </a:r>
          </a:p>
          <a:p>
            <a:r>
              <a:rPr lang="ru-RU" dirty="0" smtClean="0"/>
              <a:t>В январе 1920 г. по постановлению 1-го съезда заведующих коммунальными отделами Отдел местного хозяйства НКВД был ре­организован в коммунальный отдел, а в 1931 г. было создано Главное управление коммунального хозяйства (ГУКХ) НКВД РСФСР. </a:t>
            </a:r>
            <a:endParaRPr lang="ru-RU" dirty="0" smtClean="0"/>
          </a:p>
          <a:p>
            <a:r>
              <a:rPr lang="ru-RU" dirty="0" smtClean="0"/>
              <a:t>В 1931 г. был создан аппарат для централизованного управления коммунальным хозяйством России (НККХ РСФСР), и в 1931 г. по­становлением СНК РСФСР была создана Академия коммунального хозяйства как головная научная организация. </a:t>
            </a:r>
            <a:endParaRPr lang="ru-RU" dirty="0" smtClean="0"/>
          </a:p>
          <a:p>
            <a:r>
              <a:rPr lang="ru-RU" dirty="0" smtClean="0"/>
              <a:t>В 1936 г. Наркомат коммунального хозяйства был преобразован в Наркомат ЖКХ, а в 1969 г. - в Министерство ЖКХ РСФСР, просуще­ствовавшее до июня 1990 г. </a:t>
            </a:r>
            <a:endParaRPr lang="ru-RU" dirty="0" smtClean="0"/>
          </a:p>
          <a:p>
            <a:r>
              <a:rPr lang="ru-RU" dirty="0" smtClean="0"/>
              <a:t>Одной из особенностей современной системы управления городского хозяйства является ее соответствие административно-территориальному делению Российской Федерации.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настоящее время во всех областях созданы комитеты ЖКХ. На уровне федерального центра управление осуществляется с помощью Департамента строительства и ЖКХ и Управления  реформой ЖКХ.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548680"/>
            <a:ext cx="8686800" cy="5976664"/>
          </a:xfrm>
        </p:spPr>
        <p:txBody>
          <a:bodyPr>
            <a:normAutofit fontScale="70000" lnSpcReduction="20000"/>
          </a:bodyPr>
          <a:lstStyle/>
          <a:p>
            <a:pPr marL="0" indent="452438">
              <a:buNone/>
            </a:pPr>
            <a:r>
              <a:rPr lang="ru-RU" dirty="0" smtClean="0"/>
              <a:t>Муниципальная власть должна обеспечить координацию работы субъектов всех форм собственности, используя как властные, административные, так и экономические </a:t>
            </a:r>
            <a:r>
              <a:rPr lang="ru-RU" dirty="0" smtClean="0"/>
              <a:t>механизмы.</a:t>
            </a:r>
          </a:p>
          <a:p>
            <a:pPr marL="0" indent="452438">
              <a:buNone/>
            </a:pPr>
            <a:r>
              <a:rPr lang="ru-RU" dirty="0" smtClean="0"/>
              <a:t>Для </a:t>
            </a:r>
            <a:r>
              <a:rPr lang="ru-RU" dirty="0" smtClean="0"/>
              <a:t>эффективного функционирования механизма предоставления услуг городского хозяйства населению особенно важны следующие моменты: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постоянный мониторинг качества предоставляемых услуг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активное участие высшей исполнительной власти города в про­цессе организации повышения уровня качества предоставля­емых услуг,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оценка эффективности функционирования системы предо­ставления услуг, ее сравнение с действующими в этой сфере стандартами;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постоянная связь с потребителями услуг, которая помогает принятию решений к выработке общих направлений политики в этой сфере.</a:t>
            </a:r>
          </a:p>
          <a:p>
            <a:pPr>
              <a:buNone/>
            </a:pPr>
            <a:r>
              <a:rPr lang="ru-RU" dirty="0" smtClean="0"/>
              <a:t>	Принципы </a:t>
            </a:r>
            <a:r>
              <a:rPr lang="ru-RU" dirty="0" smtClean="0"/>
              <a:t>распределения обязанностей существенным образом влияют на структуру системы управления городом.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>Вопрос 3</a:t>
            </a:r>
            <a:r>
              <a:rPr lang="ru-RU" sz="2400" dirty="0" smtClean="0"/>
              <a:t>. Градообразующие и градообслуживающие отрасли экономики города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452438" algn="just">
              <a:buNone/>
            </a:pPr>
            <a:r>
              <a:rPr lang="ru-RU" dirty="0" smtClean="0"/>
              <a:t>Город представляет собой сложный производственно-территориальный комплекс, призванный решать определенные народнохозяйственные задачи в общей системе общественного разделения труда. В своем составе город соединяет объекты различного функционального назначения – градообразующие и градообслуживающие.</a:t>
            </a:r>
          </a:p>
          <a:p>
            <a:pPr marL="0" indent="452438" algn="just">
              <a:buNone/>
            </a:pPr>
            <a:r>
              <a:rPr lang="ru-RU" b="1" dirty="0" smtClean="0"/>
              <a:t>Градообслуживающие </a:t>
            </a:r>
            <a:r>
              <a:rPr lang="ru-RU" b="1" dirty="0" smtClean="0"/>
              <a:t>функции </a:t>
            </a:r>
            <a:r>
              <a:rPr lang="ru-RU" dirty="0" smtClean="0"/>
              <a:t>– это обслуживание </a:t>
            </a:r>
            <a:r>
              <a:rPr lang="ru-RU" dirty="0" smtClean="0"/>
              <a:t>населения </a:t>
            </a:r>
            <a:r>
              <a:rPr lang="ru-RU" dirty="0" smtClean="0"/>
              <a:t>города: внутригородской транспорт, жилищно-коммунальное хозяйство, большая часть </a:t>
            </a:r>
            <a:r>
              <a:rPr lang="ru-RU" dirty="0" smtClean="0"/>
              <a:t>сферы </a:t>
            </a:r>
            <a:r>
              <a:rPr lang="ru-RU" dirty="0" smtClean="0"/>
              <a:t>услуг (обслуживающая </a:t>
            </a:r>
            <a:r>
              <a:rPr lang="ru-RU" dirty="0" smtClean="0"/>
              <a:t>население </a:t>
            </a:r>
            <a:r>
              <a:rPr lang="ru-RU" dirty="0" smtClean="0"/>
              <a:t>самого города), небольшая часть промышленности (например, хлебозаводы, кондитерские </a:t>
            </a:r>
            <a:r>
              <a:rPr lang="ru-RU" dirty="0" smtClean="0"/>
              <a:t>фабрики </a:t>
            </a:r>
            <a:r>
              <a:rPr lang="ru-RU" dirty="0" smtClean="0"/>
              <a:t>и другие предприятия, </a:t>
            </a:r>
            <a:r>
              <a:rPr lang="ru-RU" dirty="0" smtClean="0"/>
              <a:t>продукция </a:t>
            </a:r>
            <a:r>
              <a:rPr lang="ru-RU" dirty="0" smtClean="0"/>
              <a:t>которых потребляется </a:t>
            </a:r>
            <a:r>
              <a:rPr lang="ru-RU" dirty="0" smtClean="0"/>
              <a:t>населением </a:t>
            </a:r>
            <a:r>
              <a:rPr lang="ru-RU" dirty="0" smtClean="0"/>
              <a:t>города). </a:t>
            </a:r>
          </a:p>
          <a:p>
            <a:pPr marL="0" indent="452438" algn="just">
              <a:buNone/>
            </a:pPr>
            <a:r>
              <a:rPr lang="ru-RU" b="1" dirty="0" smtClean="0"/>
              <a:t>Градообразующие </a:t>
            </a:r>
            <a:r>
              <a:rPr lang="ru-RU" b="1" dirty="0" smtClean="0"/>
              <a:t>отрасли</a:t>
            </a:r>
            <a:r>
              <a:rPr lang="ru-RU" dirty="0" smtClean="0"/>
              <a:t>— </a:t>
            </a:r>
            <a:r>
              <a:rPr lang="ru-RU" dirty="0" smtClean="0"/>
              <a:t>это те виды </a:t>
            </a:r>
            <a:r>
              <a:rPr lang="ru-RU" dirty="0" smtClean="0"/>
              <a:t>деятельности</a:t>
            </a:r>
            <a:r>
              <a:rPr lang="ru-RU" dirty="0" smtClean="0"/>
              <a:t>, продукция (или услуги) которых идет </a:t>
            </a:r>
            <a:r>
              <a:rPr lang="ru-RU" dirty="0" smtClean="0"/>
              <a:t>на реализацию за пределы города: промышленность</a:t>
            </a:r>
            <a:r>
              <a:rPr lang="ru-RU" dirty="0" smtClean="0"/>
              <a:t>, внешний транспорт, строительство за пределами </a:t>
            </a:r>
            <a:r>
              <a:rPr lang="ru-RU" dirty="0" smtClean="0"/>
              <a:t>города</a:t>
            </a:r>
            <a:r>
              <a:rPr lang="ru-RU" dirty="0" smtClean="0"/>
              <a:t>, оказание услуг населению ок­ружающей территории и т. д. </a:t>
            </a:r>
          </a:p>
          <a:p>
            <a:pPr marL="0" indent="452438"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5675461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 smtClean="0"/>
              <a:t>Градообразующие объекты</a:t>
            </a:r>
            <a:r>
              <a:rPr lang="ru-RU" b="1" dirty="0" smtClean="0"/>
              <a:t> </a:t>
            </a:r>
            <a:r>
              <a:rPr lang="ru-RU" dirty="0" smtClean="0"/>
              <a:t>создают экономическую базу города; они являются первоосновой его возникновения и развития. Градообразующая база как составная часть города представляет собой совокупность отраслей, предприятий, учреждений и организаций, результаты деятельности которых в основном направлены на выполнение функций, выходящих за пределы данного города.</a:t>
            </a:r>
          </a:p>
          <a:p>
            <a:r>
              <a:rPr lang="ru-RU" dirty="0" smtClean="0"/>
              <a:t>Главным градообразующим фактором города является его промышленность, оказывающая решающее влияние на все стороны его развития и функционирования.</a:t>
            </a:r>
          </a:p>
          <a:p>
            <a:r>
              <a:rPr lang="ru-RU" b="1" i="1" dirty="0" smtClean="0"/>
              <a:t>Градообслуживающие объекты</a:t>
            </a:r>
            <a:r>
              <a:rPr lang="ru-RU" b="1" dirty="0" smtClean="0"/>
              <a:t> </a:t>
            </a:r>
            <a:r>
              <a:rPr lang="ru-RU" dirty="0" smtClean="0"/>
              <a:t>в основной своей части относятся к непроизводственной сфере. Главной составной их частью является городское хозяйство, представляющее комплекс расположенных на территории города предприятий, организаций и хозяйств, обслуживающих материальные и культурные потребности проживающего в нем населения.</a:t>
            </a:r>
          </a:p>
          <a:p>
            <a:r>
              <a:rPr lang="ru-RU" dirty="0" smtClean="0"/>
              <a:t>Градообслуживающая и социальная сферы формируют в совокупности городскую инфраструктуру. Градостроительный кодекс РФ подразделяет ее на инженерную (здания, сооружения), транспортную (коммуникации) и социальную.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19268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Градообслуживающие объекты выполняют внутренние функции, связанные с производством продукции (услуг) для удовлетворения потребностей населения.</a:t>
            </a:r>
          </a:p>
          <a:p>
            <a:r>
              <a:rPr lang="ru-RU" dirty="0" smtClean="0"/>
              <a:t>Соотношение внешних – градообразующих и внутренних – градообслуживающих функций в городе определяет степень участия его в решении народнохозяйственных задач страны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 совокупности выполняемых функций современные города, особенно большие, крупные и крупнейшие, формируются и развиваются как многоотраслевые территориально-производственные комплексы. </a:t>
            </a:r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686800" cy="597666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Необходимость комплексного развития города обусловливается следующими факторами:</a:t>
            </a:r>
          </a:p>
          <a:p>
            <a:r>
              <a:rPr lang="ru-RU" dirty="0" smtClean="0"/>
              <a:t>ростом потребностей и запросов населения в культурно-бытовом обслуживании и повышением комфортности проживания, что предопределяет строительство крупных учреждений непроизводственной сферы;</a:t>
            </a:r>
          </a:p>
          <a:p>
            <a:r>
              <a:rPr lang="ru-RU" dirty="0" smtClean="0"/>
              <a:t>возможностью обеспечения требуемого уровня благоустройства и санитарно-гигиенического состояния города путем строительства </a:t>
            </a:r>
            <a:r>
              <a:rPr lang="ru-RU" dirty="0" err="1" smtClean="0"/>
              <a:t>общерайонных</a:t>
            </a:r>
            <a:r>
              <a:rPr lang="ru-RU" dirty="0" smtClean="0"/>
              <a:t> или общегородских сооружений;</a:t>
            </a:r>
          </a:p>
          <a:p>
            <a:r>
              <a:rPr lang="ru-RU" dirty="0" smtClean="0"/>
              <a:t>задачами архитектурно-планировочного совершенствования городов, что в большинстве случаев, особенно в старых давно сложившихся городах, требует коренных преобразований, затрагивающих интересы всех землепользователей.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Вопрос 1</a:t>
            </a:r>
            <a:r>
              <a:rPr lang="ru-RU" dirty="0" smtClean="0"/>
              <a:t>. ГОРОД КАК ОБЪЕКТ УПРАВЛЕНИЯ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400600"/>
          </a:xfrm>
        </p:spPr>
        <p:txBody>
          <a:bodyPr>
            <a:normAutofit/>
          </a:bodyPr>
          <a:lstStyle/>
          <a:p>
            <a:pPr marL="0" indent="379413" algn="just">
              <a:buNone/>
            </a:pPr>
            <a:r>
              <a:rPr lang="ru-RU" sz="2400" dirty="0" smtClean="0"/>
              <a:t>Городское управление  представляет собой сложную динамичную систему управления </a:t>
            </a:r>
            <a:r>
              <a:rPr lang="ru-RU" sz="2400" dirty="0" err="1" smtClean="0"/>
              <a:t>подотраслями</a:t>
            </a:r>
            <a:r>
              <a:rPr lang="ru-RU" sz="2400" dirty="0" smtClean="0"/>
              <a:t>, обеспечивающих удовлетворение жизненно: важных потребностей населения, а также различных организаций и предприятий, расположенных на территории административно-территориального образования</a:t>
            </a:r>
            <a:r>
              <a:rPr lang="ru-RU" sz="2400" dirty="0" smtClean="0"/>
              <a:t>.</a:t>
            </a:r>
          </a:p>
          <a:p>
            <a:pPr marL="0" indent="379413" algn="just">
              <a:buNone/>
            </a:pPr>
            <a:r>
              <a:rPr lang="ru-RU" sz="2400" dirty="0" smtClean="0"/>
              <a:t>Сложность системы городского управления состоит в многообразии состава предприятий и организаций, которые существенно различаются но характеру оказываемых услуг, организационным формам и структурам управления, а динамичность — в постоянном развитии городского хозяйства и повышении требований к предоставляемым услугам.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6336704"/>
          </a:xfrm>
        </p:spPr>
        <p:txBody>
          <a:bodyPr>
            <a:normAutofit/>
          </a:bodyPr>
          <a:lstStyle/>
          <a:p>
            <a:pPr marL="0" indent="379413" algn="just">
              <a:lnSpc>
                <a:spcPct val="150000"/>
              </a:lnSpc>
              <a:buNone/>
            </a:pPr>
            <a:r>
              <a:rPr lang="ru-RU" sz="1600" b="1" dirty="0" smtClean="0"/>
              <a:t>В соответствии с Градостроительным кодексом РФ, </a:t>
            </a:r>
            <a:r>
              <a:rPr lang="ru-RU" sz="1600" b="1" dirty="0" smtClean="0"/>
              <a:t>утвержденным </a:t>
            </a:r>
            <a:r>
              <a:rPr lang="ru-RU" sz="1600" b="1" dirty="0" smtClean="0"/>
              <a:t>Указом Президента РФ от 7 мая 1998 г. №73-ФЗ, </a:t>
            </a:r>
            <a:r>
              <a:rPr lang="ru-RU" sz="1600" b="1" dirty="0" smtClean="0"/>
              <a:t>поселения подразделяются </a:t>
            </a:r>
            <a:r>
              <a:rPr lang="ru-RU" sz="1600" b="1" dirty="0" smtClean="0"/>
              <a:t>на городские </a:t>
            </a:r>
            <a:r>
              <a:rPr lang="ru-RU" sz="1600" b="1" dirty="0" smtClean="0"/>
              <a:t>и </a:t>
            </a:r>
            <a:r>
              <a:rPr lang="ru-RU" sz="1600" b="1" dirty="0" smtClean="0"/>
              <a:t>сельские </a:t>
            </a:r>
            <a:r>
              <a:rPr lang="ru-RU" sz="1600" b="1" dirty="0" smtClean="0"/>
              <a:t>поселения.</a:t>
            </a:r>
          </a:p>
          <a:p>
            <a:pPr marL="0" indent="379413" algn="just">
              <a:lnSpc>
                <a:spcPct val="150000"/>
              </a:lnSpc>
              <a:buNone/>
            </a:pPr>
            <a:r>
              <a:rPr lang="ru-RU" sz="1600" b="1" dirty="0" smtClean="0"/>
              <a:t>В зависимости от численности населения городские и сельские поселения соответственно подразделяются на:</a:t>
            </a:r>
          </a:p>
          <a:p>
            <a:pPr marL="0" indent="379413" algn="just">
              <a:lnSpc>
                <a:spcPct val="150000"/>
              </a:lnSpc>
            </a:pPr>
            <a:r>
              <a:rPr lang="ru-RU" sz="1600" b="1" dirty="0" smtClean="0"/>
              <a:t>сверхкрупные города (численность населения свыше 3 миллионов человек);</a:t>
            </a:r>
          </a:p>
          <a:p>
            <a:pPr marL="0" indent="379413" algn="just">
              <a:lnSpc>
                <a:spcPct val="150000"/>
              </a:lnSpc>
            </a:pPr>
            <a:r>
              <a:rPr lang="ru-RU" sz="1600" b="1" dirty="0" smtClean="0"/>
              <a:t>крупнейшие города (численность населения от 1 миллиона до 3 миллионов человек);</a:t>
            </a:r>
          </a:p>
          <a:p>
            <a:pPr marL="0" indent="379413" algn="just">
              <a:lnSpc>
                <a:spcPct val="150000"/>
              </a:lnSpc>
            </a:pPr>
            <a:r>
              <a:rPr lang="ru-RU" sz="1600" b="1" dirty="0" smtClean="0"/>
              <a:t>крупные города (численность населения от 250 тысяч до 1 миллиона человек);</a:t>
            </a:r>
          </a:p>
          <a:p>
            <a:pPr marL="0" indent="379413" algn="just">
              <a:lnSpc>
                <a:spcPct val="150000"/>
              </a:lnSpc>
            </a:pPr>
            <a:r>
              <a:rPr lang="ru-RU" sz="1600" b="1" dirty="0" smtClean="0"/>
              <a:t>большие города (численность населения от 100 тысяч до 250 тысяч человек);</a:t>
            </a:r>
          </a:p>
          <a:p>
            <a:pPr marL="0" indent="379413" algn="just">
              <a:lnSpc>
                <a:spcPct val="150000"/>
              </a:lnSpc>
            </a:pPr>
            <a:r>
              <a:rPr lang="ru-RU" sz="1600" b="1" dirty="0" smtClean="0"/>
              <a:t>средние города (численность населения от 50 тысяч до 100 тысяч человек);</a:t>
            </a:r>
          </a:p>
          <a:p>
            <a:pPr marL="0" indent="379413" algn="just">
              <a:lnSpc>
                <a:spcPct val="150000"/>
              </a:lnSpc>
            </a:pPr>
            <a:r>
              <a:rPr lang="ru-RU" sz="1600" b="1" dirty="0" smtClean="0"/>
              <a:t>малые города и поселки (численность населения до 50 тысяч человек);</a:t>
            </a:r>
          </a:p>
          <a:p>
            <a:pPr marL="0" indent="379413" algn="just">
              <a:lnSpc>
                <a:spcPct val="150000"/>
              </a:lnSpc>
            </a:pPr>
            <a:r>
              <a:rPr lang="ru-RU" sz="1600" b="1" dirty="0" smtClean="0"/>
              <a:t>крупные сельские поселения (численность населения свыше 5 тысяч человек);</a:t>
            </a:r>
          </a:p>
          <a:p>
            <a:pPr marL="0" indent="379413" algn="just">
              <a:lnSpc>
                <a:spcPct val="150000"/>
              </a:lnSpc>
            </a:pPr>
            <a:r>
              <a:rPr lang="ru-RU" sz="1600" b="1" dirty="0" smtClean="0"/>
              <a:t>большие сельские поселения (численность населения от 1 тысячи до 5 тысяч человек);</a:t>
            </a:r>
          </a:p>
          <a:p>
            <a:pPr marL="0" indent="379413" algn="just">
              <a:lnSpc>
                <a:spcPct val="150000"/>
              </a:lnSpc>
            </a:pPr>
            <a:r>
              <a:rPr lang="ru-RU" sz="1600" b="1" dirty="0" smtClean="0"/>
              <a:t>средние сельские поселения (численность населения от 200 человек до 1 тысячи человек);</a:t>
            </a:r>
          </a:p>
          <a:p>
            <a:pPr marL="0" indent="379413" algn="just">
              <a:lnSpc>
                <a:spcPct val="150000"/>
              </a:lnSpc>
            </a:pPr>
            <a:r>
              <a:rPr lang="ru-RU" sz="1600" b="1" dirty="0" smtClean="0"/>
              <a:t>малые сельские поселения (численность населения менее 200 человек).</a:t>
            </a:r>
          </a:p>
          <a:p>
            <a:pPr marL="0" indent="379413" algn="just">
              <a:lnSpc>
                <a:spcPct val="150000"/>
              </a:lnSpc>
              <a:buNone/>
            </a:pPr>
            <a:endParaRPr lang="ru-RU" sz="1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8991600" cy="626469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/>
              <a:t>Город, </a:t>
            </a:r>
            <a:r>
              <a:rPr lang="ru-RU" dirty="0" smtClean="0"/>
              <a:t>как многофункциональный и сложный </a:t>
            </a:r>
            <a:r>
              <a:rPr lang="ru-RU" dirty="0" smtClean="0"/>
              <a:t>объект, </a:t>
            </a:r>
            <a:r>
              <a:rPr lang="ru-RU" dirty="0" smtClean="0"/>
              <a:t>может быть представлен как </a:t>
            </a:r>
            <a:r>
              <a:rPr lang="ru-RU" dirty="0" smtClean="0"/>
              <a:t>состоящая </a:t>
            </a:r>
            <a:r>
              <a:rPr lang="ru-RU" dirty="0" smtClean="0"/>
              <a:t>из пяти основных подсистем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pPr lvl="0"/>
            <a:r>
              <a:rPr lang="ru-RU" b="1" u="sng" dirty="0" smtClean="0"/>
              <a:t>градообразующей</a:t>
            </a:r>
            <a:r>
              <a:rPr lang="ru-RU" dirty="0" smtClean="0"/>
              <a:t>, включающей промышленность, транспорт, пауку и научное обслуживание, строительство</a:t>
            </a:r>
            <a:r>
              <a:rPr lang="ru-RU" dirty="0" smtClean="0"/>
              <a:t>;</a:t>
            </a:r>
          </a:p>
          <a:p>
            <a:pPr lvl="0"/>
            <a:endParaRPr lang="ru-RU" dirty="0" smtClean="0"/>
          </a:p>
          <a:p>
            <a:pPr lvl="0"/>
            <a:r>
              <a:rPr lang="ru-RU" b="1" u="sng" dirty="0" smtClean="0"/>
              <a:t>градообслуживающей</a:t>
            </a:r>
            <a:r>
              <a:rPr lang="ru-RU" dirty="0" smtClean="0"/>
              <a:t>, к которой относятся отрасли сферы нематериального производства, т.е. предприятия торговли, общественного питания, система образования, здравоохране­ния, учреждения культуры, жилищно-коммунальное хозяй­ство и другие виды обслуживания населения и предприятий города</a:t>
            </a:r>
            <a:r>
              <a:rPr lang="ru-RU" dirty="0" smtClean="0"/>
              <a:t>;</a:t>
            </a:r>
          </a:p>
          <a:p>
            <a:pPr lvl="0"/>
            <a:endParaRPr lang="ru-RU" dirty="0" smtClean="0"/>
          </a:p>
          <a:p>
            <a:pPr lvl="0"/>
            <a:r>
              <a:rPr lang="ru-RU" b="1" u="sng" dirty="0" smtClean="0"/>
              <a:t>социальной</a:t>
            </a:r>
            <a:r>
              <a:rPr lang="ru-RU" dirty="0" smtClean="0"/>
              <a:t>, состоящей из блоков профессионально-квали­фикационной структуры населения, характеризующейся наличием рабочих, служащих, специалистов и уровнем их квалификации, и социально-демографического; </a:t>
            </a:r>
            <a:endParaRPr lang="ru-RU" dirty="0" smtClean="0"/>
          </a:p>
          <a:p>
            <a:pPr lvl="0"/>
            <a:endParaRPr lang="ru-RU" dirty="0" smtClean="0"/>
          </a:p>
          <a:p>
            <a:pPr lvl="0"/>
            <a:r>
              <a:rPr lang="ru-RU" b="1" u="sng" dirty="0" smtClean="0"/>
              <a:t>управленческой</a:t>
            </a:r>
            <a:r>
              <a:rPr lang="ru-RU" dirty="0" smtClean="0"/>
              <a:t>, включающей комплекс управленческих струк­тур и общественных организаций, расположенных в городе</a:t>
            </a:r>
            <a:r>
              <a:rPr lang="ru-RU" dirty="0" smtClean="0"/>
              <a:t>;</a:t>
            </a:r>
          </a:p>
          <a:p>
            <a:pPr lvl="0"/>
            <a:endParaRPr lang="ru-RU" dirty="0" smtClean="0"/>
          </a:p>
          <a:p>
            <a:pPr lvl="0"/>
            <a:r>
              <a:rPr lang="ru-RU" b="1" u="sng" dirty="0" smtClean="0"/>
              <a:t>пространственной</a:t>
            </a:r>
            <a:r>
              <a:rPr lang="ru-RU" dirty="0" smtClean="0"/>
              <a:t>, включающей природные ресурсы, районы жилой застройки, производственные, торговые, санитарно-защитные и другие функциональные зоны города.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332656"/>
            <a:ext cx="9036496" cy="4525963"/>
          </a:xfrm>
        </p:spPr>
        <p:txBody>
          <a:bodyPr>
            <a:noAutofit/>
          </a:bodyPr>
          <a:lstStyle/>
          <a:p>
            <a:r>
              <a:rPr lang="ru-RU" sz="2300" b="1" dirty="0" smtClean="0"/>
              <a:t>Городское хозяйство как объект управления имеет следующие особенности</a:t>
            </a:r>
            <a:r>
              <a:rPr lang="ru-RU" sz="2300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300" dirty="0" smtClean="0"/>
              <a:t>Местный характер производства, оказания и потребления продукции (услуг</a:t>
            </a:r>
            <a:r>
              <a:rPr lang="ru-RU" sz="2300" dirty="0" smtClean="0"/>
              <a:t>).</a:t>
            </a:r>
            <a:endParaRPr lang="ru-RU" sz="23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sz="2300" dirty="0" smtClean="0"/>
              <a:t>Индивидуальность (</a:t>
            </a:r>
            <a:r>
              <a:rPr lang="ru-RU" sz="2300" dirty="0" err="1" smtClean="0"/>
              <a:t>незаменяемость</a:t>
            </a:r>
            <a:r>
              <a:rPr lang="ru-RU" sz="2300" dirty="0" smtClean="0"/>
              <a:t>) услуг и продукции </a:t>
            </a:r>
            <a:r>
              <a:rPr lang="ru-RU" sz="2300" dirty="0" smtClean="0"/>
              <a:t>предприятий </a:t>
            </a:r>
            <a:r>
              <a:rPr lang="ru-RU" sz="2300" dirty="0" smtClean="0"/>
              <a:t>городского </a:t>
            </a:r>
            <a:r>
              <a:rPr lang="ru-RU" sz="2300" dirty="0" smtClean="0"/>
              <a:t>хозяйства.</a:t>
            </a:r>
            <a:endParaRPr lang="ru-RU" sz="23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sz="2300" dirty="0" smtClean="0"/>
              <a:t>Специфичность связей производства и потребления </a:t>
            </a:r>
            <a:r>
              <a:rPr lang="ru-RU" sz="2300" dirty="0" smtClean="0"/>
              <a:t>продукции </a:t>
            </a:r>
            <a:r>
              <a:rPr lang="ru-RU" sz="2300" dirty="0" smtClean="0"/>
              <a:t>(услуг), которые либо следуют одно за другим, либо совпадают во времени.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300" dirty="0" smtClean="0"/>
              <a:t>Комплексность и пропорциональность развития </a:t>
            </a:r>
            <a:r>
              <a:rPr lang="ru-RU" sz="2300" dirty="0" err="1" smtClean="0"/>
              <a:t>подотраслей</a:t>
            </a:r>
            <a:r>
              <a:rPr lang="ru-RU" sz="2300" dirty="0" smtClean="0"/>
              <a:t> сферы городского хозяйства</a:t>
            </a:r>
            <a:r>
              <a:rPr lang="ru-RU" sz="2300" dirty="0" smtClean="0"/>
              <a:t>.</a:t>
            </a:r>
            <a:endParaRPr lang="ru-RU" sz="23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sz="2300" dirty="0" smtClean="0"/>
              <a:t>Зависимость размера предприятий городского хозяйства и их размещения от местных условий.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300" dirty="0" smtClean="0"/>
              <a:t>Тесная взаимосвязь развития и состояния городского </a:t>
            </a:r>
            <a:r>
              <a:rPr lang="ru-RU" sz="2300" dirty="0" smtClean="0"/>
              <a:t>хозяйства </a:t>
            </a:r>
            <a:r>
              <a:rPr lang="ru-RU" sz="2300" dirty="0" smtClean="0"/>
              <a:t>с предприятиями градообразующей сферы, с тем видом деятельности</a:t>
            </a:r>
            <a:r>
              <a:rPr lang="ru-RU" sz="2300" dirty="0" smtClean="0"/>
              <a:t>, </a:t>
            </a:r>
            <a:r>
              <a:rPr lang="ru-RU" sz="2300" dirty="0" smtClean="0"/>
              <a:t>который оправдывает появление города, его существование и </a:t>
            </a:r>
            <a:r>
              <a:rPr lang="ru-RU" sz="2300" dirty="0" smtClean="0"/>
              <a:t>обеспечивает </a:t>
            </a:r>
            <a:r>
              <a:rPr lang="ru-RU" sz="2300" dirty="0" smtClean="0"/>
              <a:t>для этого необходимые ресурсы.</a:t>
            </a:r>
          </a:p>
          <a:p>
            <a:pPr marL="0" indent="379413" algn="just">
              <a:lnSpc>
                <a:spcPct val="120000"/>
              </a:lnSpc>
            </a:pPr>
            <a:endParaRPr lang="ru-RU" sz="2300" dirty="0" smtClean="0"/>
          </a:p>
          <a:p>
            <a:endParaRPr lang="ru-RU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336704"/>
          </a:xfrm>
        </p:spPr>
        <p:txBody>
          <a:bodyPr>
            <a:normAutofit fontScale="92500" lnSpcReduction="20000"/>
          </a:bodyPr>
          <a:lstStyle/>
          <a:p>
            <a:pPr marL="0" indent="355600" algn="just">
              <a:buNone/>
            </a:pPr>
            <a:r>
              <a:rPr lang="ru-RU" dirty="0" smtClean="0"/>
              <a:t>Город может выполнять одну или несколько основных функций. По функциональному назначению можно выделить следующие группы городов</a:t>
            </a:r>
            <a:r>
              <a:rPr lang="ru-RU" dirty="0" smtClean="0"/>
              <a:t>:</a:t>
            </a:r>
          </a:p>
          <a:p>
            <a:pPr marL="0" indent="355600" algn="just">
              <a:buNone/>
            </a:pPr>
            <a:endParaRPr lang="ru-RU" dirty="0" smtClean="0"/>
          </a:p>
          <a:p>
            <a:pPr marL="0" lvl="0" indent="355600" algn="just">
              <a:buFont typeface="+mj-lt"/>
              <a:buAutoNum type="arabicPeriod"/>
            </a:pPr>
            <a:r>
              <a:rPr lang="ru-RU" dirty="0" smtClean="0"/>
              <a:t>города как административно-территориальные центры и </a:t>
            </a:r>
            <a:r>
              <a:rPr lang="ru-RU" dirty="0" smtClean="0"/>
              <a:t>столицы.;</a:t>
            </a:r>
            <a:endParaRPr lang="ru-RU" dirty="0" smtClean="0"/>
          </a:p>
          <a:p>
            <a:pPr marL="0" lvl="0" indent="355600" algn="just">
              <a:buFont typeface="+mj-lt"/>
              <a:buAutoNum type="arabicPeriod"/>
            </a:pPr>
            <a:r>
              <a:rPr lang="ru-RU" dirty="0" smtClean="0"/>
              <a:t>город как регионально-многоотраслевой центр</a:t>
            </a:r>
            <a:r>
              <a:rPr lang="ru-RU" dirty="0" smtClean="0"/>
              <a:t>.;</a:t>
            </a:r>
            <a:endParaRPr lang="ru-RU" dirty="0" smtClean="0"/>
          </a:p>
          <a:p>
            <a:pPr marL="0" lvl="0" indent="355600" algn="just">
              <a:buFont typeface="+mj-lt"/>
              <a:buAutoNum type="arabicPeriod"/>
            </a:pPr>
            <a:r>
              <a:rPr lang="ru-RU" dirty="0" smtClean="0"/>
              <a:t>многоотраслевые города</a:t>
            </a:r>
            <a:r>
              <a:rPr lang="ru-RU" dirty="0" smtClean="0"/>
              <a:t>.;</a:t>
            </a:r>
            <a:endParaRPr lang="ru-RU" dirty="0" smtClean="0"/>
          </a:p>
          <a:p>
            <a:pPr marL="0" lvl="0" indent="355600" algn="just">
              <a:buFont typeface="+mj-lt"/>
              <a:buAutoNum type="arabicPeriod"/>
            </a:pPr>
            <a:r>
              <a:rPr lang="ru-RU" dirty="0" smtClean="0"/>
              <a:t>одноотраслевые (однопрофильные) города</a:t>
            </a:r>
            <a:r>
              <a:rPr lang="ru-RU" dirty="0" smtClean="0"/>
              <a:t>.;</a:t>
            </a:r>
            <a:endParaRPr lang="ru-RU" dirty="0" smtClean="0"/>
          </a:p>
          <a:p>
            <a:pPr marL="0" lvl="0" indent="355600" algn="just">
              <a:buFont typeface="+mj-lt"/>
              <a:buAutoNum type="arabicPeriod"/>
            </a:pPr>
            <a:r>
              <a:rPr lang="ru-RU" dirty="0" err="1" smtClean="0"/>
              <a:t>наукограды</a:t>
            </a:r>
            <a:r>
              <a:rPr lang="ru-RU" dirty="0" smtClean="0"/>
              <a:t> как особая категория одноотраслевых городов, в которых ярко выраженной градообразующей базой </a:t>
            </a:r>
            <a:r>
              <a:rPr lang="ru-RU" dirty="0" smtClean="0"/>
              <a:t>является наука;</a:t>
            </a:r>
            <a:endParaRPr lang="ru-RU" dirty="0" smtClean="0"/>
          </a:p>
          <a:p>
            <a:pPr marL="0" lvl="0" indent="355600" algn="just">
              <a:buFont typeface="+mj-lt"/>
              <a:buAutoNum type="arabicPeriod"/>
            </a:pPr>
            <a:r>
              <a:rPr lang="ru-RU" dirty="0" smtClean="0"/>
              <a:t>специфические города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5747469"/>
          </a:xfrm>
        </p:spPr>
        <p:txBody>
          <a:bodyPr>
            <a:normAutofit fontScale="55000" lnSpcReduction="20000"/>
          </a:bodyPr>
          <a:lstStyle/>
          <a:p>
            <a:pPr marL="0" indent="355600" algn="just">
              <a:buNone/>
            </a:pPr>
            <a:r>
              <a:rPr lang="ru-RU" dirty="0" smtClean="0"/>
              <a:t>Предприятия и организации городского хозяйства имеют </a:t>
            </a:r>
            <a:r>
              <a:rPr lang="ru-RU" dirty="0" smtClean="0"/>
              <a:t>специфические </a:t>
            </a:r>
            <a:r>
              <a:rPr lang="ru-RU" dirty="0" smtClean="0"/>
              <a:t>черты своей производственной деятельности, которые определяют следующие особенности организации производственной структуры и </a:t>
            </a:r>
            <a:r>
              <a:rPr lang="ru-RU" dirty="0" smtClean="0"/>
              <a:t>управления:</a:t>
            </a:r>
          </a:p>
          <a:p>
            <a:pPr marL="0" indent="355600" algn="just">
              <a:buNone/>
            </a:pPr>
            <a:endParaRPr lang="ru-RU" dirty="0" smtClean="0"/>
          </a:p>
          <a:p>
            <a:pPr marL="0" lvl="0" indent="355600">
              <a:buFont typeface="+mj-lt"/>
              <a:buAutoNum type="arabicPeriod"/>
            </a:pPr>
            <a:r>
              <a:rPr lang="ru-RU" dirty="0" smtClean="0"/>
              <a:t>Продукция предприятий, </a:t>
            </a:r>
            <a:r>
              <a:rPr lang="ru-RU" dirty="0" smtClean="0"/>
              <a:t>не </a:t>
            </a:r>
            <a:r>
              <a:rPr lang="ru-RU" dirty="0" smtClean="0"/>
              <a:t>имеет </a:t>
            </a:r>
            <a:r>
              <a:rPr lang="ru-RU" dirty="0" smtClean="0"/>
              <a:t>овеществленного </a:t>
            </a:r>
            <a:r>
              <a:rPr lang="ru-RU" dirty="0" smtClean="0"/>
              <a:t>характера и выступает в форме услуги. </a:t>
            </a:r>
          </a:p>
          <a:p>
            <a:pPr marL="0" lvl="0" indent="355600">
              <a:buFont typeface="+mj-lt"/>
              <a:buAutoNum type="arabicPeriod"/>
            </a:pPr>
            <a:r>
              <a:rPr lang="ru-RU" dirty="0" smtClean="0"/>
              <a:t>Целью деятельности предприятий городского хозяйства </a:t>
            </a:r>
            <a:r>
              <a:rPr lang="ru-RU" dirty="0" smtClean="0"/>
              <a:t>является </a:t>
            </a:r>
            <a:r>
              <a:rPr lang="ru-RU" dirty="0" smtClean="0"/>
              <a:t>удовлетворение потребностей населения в предоставляемых услугах, постоянное повышение уровня обслуживания и качества услуг. </a:t>
            </a:r>
          </a:p>
          <a:p>
            <a:pPr marL="0" lvl="0" indent="355600">
              <a:buFont typeface="+mj-lt"/>
              <a:buAutoNum type="arabicPeriod"/>
            </a:pPr>
            <a:r>
              <a:rPr lang="ru-RU" dirty="0" smtClean="0"/>
              <a:t>Переменный режим работы в соответствии с графиками </a:t>
            </a:r>
            <a:r>
              <a:rPr lang="ru-RU" dirty="0" smtClean="0"/>
              <a:t>потребления </a:t>
            </a:r>
            <a:r>
              <a:rPr lang="ru-RU" dirty="0" smtClean="0"/>
              <a:t>услуг</a:t>
            </a:r>
            <a:r>
              <a:rPr lang="ru-RU" dirty="0" smtClean="0"/>
              <a:t>.</a:t>
            </a:r>
            <a:endParaRPr lang="ru-RU" dirty="0" smtClean="0"/>
          </a:p>
          <a:p>
            <a:pPr marL="0" lvl="0" indent="355600">
              <a:buFont typeface="+mj-lt"/>
              <a:buAutoNum type="arabicPeriod"/>
            </a:pPr>
            <a:r>
              <a:rPr lang="ru-RU" dirty="0" smtClean="0"/>
              <a:t>Наличие на предприятиях городского хозяйства значительных резервных </a:t>
            </a:r>
            <a:r>
              <a:rPr lang="ru-RU" dirty="0" smtClean="0"/>
              <a:t>мощностей, </a:t>
            </a:r>
            <a:r>
              <a:rPr lang="ru-RU" dirty="0" smtClean="0"/>
              <a:t>необходимых для </a:t>
            </a:r>
            <a:r>
              <a:rPr lang="ru-RU" dirty="0" smtClean="0"/>
              <a:t>покрытия </a:t>
            </a:r>
            <a:r>
              <a:rPr lang="ru-RU" dirty="0" smtClean="0"/>
              <a:t>максимальных </a:t>
            </a:r>
            <a:r>
              <a:rPr lang="ru-RU" dirty="0" smtClean="0"/>
              <a:t>нагрузок</a:t>
            </a:r>
            <a:r>
              <a:rPr lang="ru-RU" dirty="0" smtClean="0"/>
              <a:t>. </a:t>
            </a:r>
          </a:p>
          <a:p>
            <a:pPr marL="0" indent="355600">
              <a:buFont typeface="+mj-lt"/>
              <a:buAutoNum type="arabicPeriod"/>
            </a:pPr>
            <a:r>
              <a:rPr lang="ru-RU" dirty="0" smtClean="0"/>
              <a:t>Отсутствие </a:t>
            </a:r>
            <a:r>
              <a:rPr lang="ru-RU" dirty="0" smtClean="0"/>
              <a:t>незавершенного производства и склада для готовой продукции.</a:t>
            </a:r>
          </a:p>
          <a:p>
            <a:pPr marL="0" indent="355600">
              <a:buFont typeface="+mj-lt"/>
              <a:buAutoNum type="arabicPeriod"/>
            </a:pPr>
            <a:r>
              <a:rPr lang="ru-RU" dirty="0" smtClean="0"/>
              <a:t>Невозможность </a:t>
            </a:r>
            <a:r>
              <a:rPr lang="ru-RU" dirty="0" smtClean="0"/>
              <a:t>компенсировать невыполнение </a:t>
            </a:r>
            <a:r>
              <a:rPr lang="ru-RU" dirty="0" smtClean="0"/>
              <a:t>производственной </a:t>
            </a:r>
            <a:r>
              <a:rPr lang="ru-RU" dirty="0" smtClean="0"/>
              <a:t>программы предприятия без ущерба для потребителей ни </a:t>
            </a:r>
            <a:r>
              <a:rPr lang="ru-RU" dirty="0" smtClean="0"/>
              <a:t>ее </a:t>
            </a:r>
            <a:r>
              <a:rPr lang="ru-RU" dirty="0" smtClean="0"/>
              <a:t>последующим перевыполнением, </a:t>
            </a:r>
            <a:r>
              <a:rPr lang="ru-RU" dirty="0" smtClean="0"/>
              <a:t>ни </a:t>
            </a:r>
            <a:r>
              <a:rPr lang="ru-RU" dirty="0" smtClean="0"/>
              <a:t>предоставлением других видов услуг.</a:t>
            </a:r>
          </a:p>
          <a:p>
            <a:pPr marL="0" lvl="0" indent="355600">
              <a:buFont typeface="+mj-lt"/>
              <a:buAutoNum type="arabicPeriod"/>
            </a:pPr>
            <a:r>
              <a:rPr lang="ru-RU" dirty="0" smtClean="0"/>
              <a:t>Отсутствие прямой зависимости между численностью </a:t>
            </a:r>
            <a:r>
              <a:rPr lang="ru-RU" dirty="0" smtClean="0"/>
              <a:t>работников </a:t>
            </a:r>
            <a:r>
              <a:rPr lang="ru-RU" dirty="0" smtClean="0"/>
              <a:t>и объемом оказываемых услуг</a:t>
            </a:r>
            <a:r>
              <a:rPr lang="ru-RU" dirty="0" smtClean="0"/>
              <a:t>.</a:t>
            </a:r>
            <a:endParaRPr lang="ru-RU" dirty="0" smtClean="0"/>
          </a:p>
          <a:p>
            <a:pPr marL="0" lvl="0" indent="355600">
              <a:buFont typeface="+mj-lt"/>
              <a:buAutoNum type="arabicPeriod"/>
            </a:pPr>
            <a:r>
              <a:rPr lang="ru-RU" dirty="0" smtClean="0"/>
              <a:t>Большинство предприятий городского хозяйства производят однородную продукцию, т.е. предоставляют один вид услуг, который на территории города, как правило, является уникальным.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>Вопрос 2</a:t>
            </a:r>
            <a:r>
              <a:rPr lang="ru-RU" sz="2400" dirty="0" smtClean="0"/>
              <a:t>. ОРГАНИЗАЦИЯ УПРАВЛЕНИЯ ГОРОДСКИМ ХОЗЯЙСТВОМ В </a:t>
            </a:r>
            <a:r>
              <a:rPr lang="ru-RU" sz="2400" dirty="0" smtClean="0"/>
              <a:t>РОССИИ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686800" cy="5328592"/>
          </a:xfrm>
        </p:spPr>
        <p:txBody>
          <a:bodyPr>
            <a:normAutofit fontScale="70000" lnSpcReduction="20000"/>
          </a:bodyPr>
          <a:lstStyle/>
          <a:p>
            <a:pPr marL="0" indent="452438">
              <a:buNone/>
            </a:pPr>
            <a:r>
              <a:rPr lang="ru-RU" dirty="0" smtClean="0"/>
              <a:t>Городское хозяйство, будучи частью общей городской системы, представляет собой сложный комплекс различных отраслей, тесно связанных между собой и объединенных общей целью - удовлетворением материально-бытовых потребностей населения в различных услугах и некоторых </a:t>
            </a:r>
            <a:r>
              <a:rPr lang="ru-RU" dirty="0" smtClean="0"/>
              <a:t>товарах. </a:t>
            </a:r>
          </a:p>
          <a:p>
            <a:pPr marL="0" indent="452438">
              <a:buNone/>
            </a:pPr>
            <a:r>
              <a:rPr lang="ru-RU" dirty="0" smtClean="0"/>
              <a:t>Городское </a:t>
            </a:r>
            <a:r>
              <a:rPr lang="ru-RU" dirty="0" smtClean="0"/>
              <a:t>хозяйство оказывает также услуги предприятиям и организациям социальной сферы, промышленным предприятиям, органам управления и др. </a:t>
            </a:r>
            <a:endParaRPr lang="ru-RU" dirty="0" smtClean="0"/>
          </a:p>
          <a:p>
            <a:pPr marL="0" indent="452438">
              <a:buNone/>
            </a:pPr>
            <a:r>
              <a:rPr lang="ru-RU" dirty="0" smtClean="0"/>
              <a:t>В </a:t>
            </a:r>
            <a:r>
              <a:rPr lang="ru-RU" dirty="0" smtClean="0"/>
              <a:t>состав городского хозяйства входят:      </a:t>
            </a:r>
            <a:endParaRPr lang="ru-RU" dirty="0" smtClean="0"/>
          </a:p>
          <a:p>
            <a:pPr marL="0" indent="452438"/>
            <a:r>
              <a:rPr lang="ru-RU" dirty="0" smtClean="0"/>
              <a:t>жилищно-коммунальное </a:t>
            </a:r>
            <a:r>
              <a:rPr lang="ru-RU" dirty="0" smtClean="0"/>
              <a:t>хозяйство;     </a:t>
            </a:r>
            <a:endParaRPr lang="ru-RU" dirty="0" smtClean="0"/>
          </a:p>
          <a:p>
            <a:pPr marL="0" indent="452438"/>
            <a:r>
              <a:rPr lang="ru-RU" dirty="0" smtClean="0"/>
              <a:t>строительство </a:t>
            </a:r>
            <a:r>
              <a:rPr lang="ru-RU" dirty="0" smtClean="0"/>
              <a:t>и строительная индустрия местного значения;   </a:t>
            </a:r>
            <a:endParaRPr lang="ru-RU" dirty="0" smtClean="0"/>
          </a:p>
          <a:p>
            <a:pPr marL="0" indent="452438"/>
            <a:r>
              <a:rPr lang="ru-RU" dirty="0" smtClean="0"/>
              <a:t>торговля</a:t>
            </a:r>
            <a:r>
              <a:rPr lang="ru-RU" dirty="0" smtClean="0"/>
              <a:t>, общественное питание, служба быта;     </a:t>
            </a:r>
            <a:endParaRPr lang="ru-RU" dirty="0" smtClean="0"/>
          </a:p>
          <a:p>
            <a:pPr marL="0" indent="452438"/>
            <a:r>
              <a:rPr lang="ru-RU" dirty="0" smtClean="0"/>
              <a:t>системы </a:t>
            </a:r>
            <a:r>
              <a:rPr lang="ru-RU" dirty="0" smtClean="0"/>
              <a:t>управления, охраны общественного порядка, связи и информации, финансово-кредитные и многие другие учреждения, обслуживающие городские нужды.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6264696"/>
          </a:xfrm>
        </p:spPr>
        <p:txBody>
          <a:bodyPr>
            <a:normAutofit fontScale="77500" lnSpcReduction="20000"/>
          </a:bodyPr>
          <a:lstStyle/>
          <a:p>
            <a:pPr marL="0" indent="355600">
              <a:buNone/>
            </a:pPr>
            <a:r>
              <a:rPr lang="ru-RU" dirty="0" smtClean="0"/>
              <a:t> Важнейшей составной частью городского хозяйства является жилищно-коммунальное хозяйство, которое в свою очередь включает в себя ряд </a:t>
            </a:r>
            <a:r>
              <a:rPr lang="ru-RU" dirty="0" err="1" smtClean="0"/>
              <a:t>подотраслей</a:t>
            </a:r>
            <a:r>
              <a:rPr lang="ru-RU" dirty="0" smtClean="0"/>
              <a:t>:    </a:t>
            </a:r>
            <a:endParaRPr lang="ru-RU" dirty="0" smtClean="0"/>
          </a:p>
          <a:p>
            <a:pPr marL="0" indent="355600">
              <a:buFont typeface="Wingdings" pitchFamily="2" charset="2"/>
              <a:buChar char="§"/>
            </a:pPr>
            <a:r>
              <a:rPr lang="ru-RU" dirty="0" smtClean="0"/>
              <a:t>собственно </a:t>
            </a:r>
            <a:r>
              <a:rPr lang="ru-RU" dirty="0" smtClean="0"/>
              <a:t>жилищное хозяйство, т.е. жилые и нежилые здания с сетью обслуживающих их эксплуатационных, ремонтно-строительных и других предприятий и организаций;   </a:t>
            </a:r>
            <a:endParaRPr lang="ru-RU" dirty="0" smtClean="0"/>
          </a:p>
          <a:p>
            <a:pPr marL="0" indent="355600">
              <a:buFont typeface="Wingdings" pitchFamily="2" charset="2"/>
              <a:buChar char="§"/>
            </a:pPr>
            <a:r>
              <a:rPr lang="ru-RU" dirty="0" smtClean="0"/>
              <a:t>системы </a:t>
            </a:r>
            <a:r>
              <a:rPr lang="ru-RU" dirty="0" err="1" smtClean="0"/>
              <a:t>ресурсообеспечения</a:t>
            </a:r>
            <a:r>
              <a:rPr lang="ru-RU" dirty="0" smtClean="0"/>
              <a:t> города: холодное и горячее водоснабжение, водоотведение, теплоснабжение, газоснабжение, электроснабжение, различные системы связи и телекоммуникаций;   </a:t>
            </a:r>
            <a:endParaRPr lang="ru-RU" dirty="0" smtClean="0"/>
          </a:p>
          <a:p>
            <a:pPr marL="0" indent="355600">
              <a:buFont typeface="Wingdings" pitchFamily="2" charset="2"/>
              <a:buChar char="§"/>
            </a:pPr>
            <a:r>
              <a:rPr lang="ru-RU" dirty="0" smtClean="0"/>
              <a:t>городской </a:t>
            </a:r>
            <a:r>
              <a:rPr lang="ru-RU" dirty="0" smtClean="0"/>
              <a:t>транспорт;   </a:t>
            </a:r>
            <a:endParaRPr lang="ru-RU" dirty="0" smtClean="0"/>
          </a:p>
          <a:p>
            <a:pPr marL="0" indent="355600">
              <a:buFont typeface="Wingdings" pitchFamily="2" charset="2"/>
              <a:buChar char="§"/>
            </a:pPr>
            <a:r>
              <a:rPr lang="ru-RU" dirty="0" smtClean="0"/>
              <a:t>системы </a:t>
            </a:r>
            <a:r>
              <a:rPr lang="ru-RU" dirty="0" smtClean="0"/>
              <a:t>внешнего благоустройства и содержания территории города: дорожное хозяйство, уличное освещение, санитарная очистка города, сбор, вывоз и переработка бытовых отходов, зеленое хозяйство и др.  </a:t>
            </a:r>
            <a:endParaRPr lang="ru-RU" dirty="0" smtClean="0"/>
          </a:p>
          <a:p>
            <a:pPr marL="0" indent="355600">
              <a:buFont typeface="Wingdings" pitchFamily="2" charset="2"/>
              <a:buChar char="§"/>
            </a:pPr>
            <a:r>
              <a:rPr lang="ru-RU" dirty="0" smtClean="0"/>
              <a:t>банно-прачечное </a:t>
            </a:r>
            <a:r>
              <a:rPr lang="ru-RU" dirty="0" smtClean="0"/>
              <a:t>хозяйство;  </a:t>
            </a:r>
            <a:endParaRPr lang="ru-RU" dirty="0" smtClean="0"/>
          </a:p>
          <a:p>
            <a:pPr marL="0" indent="355600">
              <a:buFont typeface="Wingdings" pitchFamily="2" charset="2"/>
              <a:buChar char="§"/>
            </a:pPr>
            <a:r>
              <a:rPr lang="ru-RU" dirty="0" smtClean="0"/>
              <a:t>гостиничное </a:t>
            </a:r>
            <a:r>
              <a:rPr lang="ru-RU" dirty="0" smtClean="0"/>
              <a:t>хозяйство;   </a:t>
            </a:r>
            <a:endParaRPr lang="ru-RU" dirty="0" smtClean="0"/>
          </a:p>
          <a:p>
            <a:pPr marL="0" indent="355600">
              <a:buFont typeface="Wingdings" pitchFamily="2" charset="2"/>
              <a:buChar char="§"/>
            </a:pPr>
            <a:r>
              <a:rPr lang="ru-RU" dirty="0" smtClean="0"/>
              <a:t>ритуальное </a:t>
            </a:r>
            <a:r>
              <a:rPr lang="ru-RU" dirty="0" smtClean="0"/>
              <a:t>хозяйство и др.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60</TotalTime>
  <Words>1755</Words>
  <Application>Microsoft Office PowerPoint</Application>
  <PresentationFormat>Экран (4:3)</PresentationFormat>
  <Paragraphs>107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1. Город как объект управления  2. Организация управления городским хозяйством в России  3. Градообразующие и градообслуживающие отрасли экономики города </vt:lpstr>
      <vt:lpstr>Вопрос 1. ГОРОД КАК ОБЪЕКТ УПРАВЛЕНИЯ </vt:lpstr>
      <vt:lpstr>Слайд 3</vt:lpstr>
      <vt:lpstr>Слайд 4</vt:lpstr>
      <vt:lpstr>Слайд 5</vt:lpstr>
      <vt:lpstr>Слайд 6</vt:lpstr>
      <vt:lpstr>Слайд 7</vt:lpstr>
      <vt:lpstr>Вопрос 2. ОРГАНИЗАЦИЯ УПРАВЛЕНИЯ ГОРОДСКИМ ХОЗЯЙСТВОМ В РОССИИ</vt:lpstr>
      <vt:lpstr>Слайд 9</vt:lpstr>
      <vt:lpstr>Городское хозяйство имеет богатую историю своего развития и становления.</vt:lpstr>
      <vt:lpstr>Слайд 11</vt:lpstr>
      <vt:lpstr>Слайд 12</vt:lpstr>
      <vt:lpstr>Вопрос 3. Градообразующие и градообслуживающие отрасли экономики города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Город как объект управления  2. Организация управления городским хозяйством в России  3. Градообразующие и градообслуживающие отрасли экономики города </dc:title>
  <dc:creator>ГМУ</dc:creator>
  <cp:lastModifiedBy>ГМУ</cp:lastModifiedBy>
  <cp:revision>9</cp:revision>
  <dcterms:created xsi:type="dcterms:W3CDTF">2015-01-15T11:34:19Z</dcterms:created>
  <dcterms:modified xsi:type="dcterms:W3CDTF">2015-01-15T12:45:11Z</dcterms:modified>
</cp:coreProperties>
</file>